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7" r:id="rId2"/>
    <p:sldId id="337" r:id="rId3"/>
    <p:sldId id="272" r:id="rId4"/>
    <p:sldId id="354" r:id="rId5"/>
    <p:sldId id="349" r:id="rId6"/>
    <p:sldId id="342" r:id="rId7"/>
    <p:sldId id="356" r:id="rId8"/>
    <p:sldId id="355" r:id="rId9"/>
    <p:sldId id="330" r:id="rId10"/>
    <p:sldId id="322" r:id="rId11"/>
    <p:sldId id="336" r:id="rId12"/>
    <p:sldId id="290" r:id="rId13"/>
    <p:sldId id="332" r:id="rId14"/>
    <p:sldId id="359" r:id="rId15"/>
    <p:sldId id="360" r:id="rId16"/>
    <p:sldId id="362" r:id="rId17"/>
    <p:sldId id="343" r:id="rId18"/>
    <p:sldId id="334" r:id="rId19"/>
    <p:sldId id="341" r:id="rId20"/>
    <p:sldId id="339" r:id="rId21"/>
    <p:sldId id="333" r:id="rId22"/>
    <p:sldId id="335" r:id="rId23"/>
    <p:sldId id="296" r:id="rId24"/>
  </p:sldIdLst>
  <p:sldSz cx="9144000" cy="5143500" type="screen16x9"/>
  <p:notesSz cx="6797675" cy="9928225"/>
  <p:defaultTextStyle>
    <a:defPPr>
      <a:defRPr lang="ru-RU"/>
    </a:defPPr>
    <a:lvl1pPr marL="0" algn="l" defTabSz="81629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45" algn="l" defTabSz="81629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290" algn="l" defTabSz="81629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435" algn="l" defTabSz="81629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579" algn="l" defTabSz="81629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724" algn="l" defTabSz="81629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868" algn="l" defTabSz="81629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013" algn="l" defTabSz="81629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158" algn="l" defTabSz="81629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A4E8"/>
    <a:srgbClr val="50A1D8"/>
    <a:srgbClr val="4098D4"/>
    <a:srgbClr val="0EACE4"/>
    <a:srgbClr val="0091C4"/>
    <a:srgbClr val="ED1C24"/>
    <a:srgbClr val="1C75BC"/>
    <a:srgbClr val="B32015"/>
    <a:srgbClr val="D7160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36" autoAdjust="0"/>
    <p:restoredTop sz="92219" autoAdjust="0"/>
  </p:normalViewPr>
  <p:slideViewPr>
    <p:cSldViewPr>
      <p:cViewPr>
        <p:scale>
          <a:sx n="100" d="100"/>
          <a:sy n="100" d="100"/>
        </p:scale>
        <p:origin x="-420" y="-168"/>
      </p:cViewPr>
      <p:guideLst>
        <p:guide orient="horz" pos="162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5570" tIns="47785" rIns="95570" bIns="47785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5570" tIns="47785" rIns="95570" bIns="47785" rtlCol="0"/>
          <a:lstStyle>
            <a:lvl1pPr algn="r">
              <a:defRPr sz="1300"/>
            </a:lvl1pPr>
          </a:lstStyle>
          <a:p>
            <a:fld id="{274C96D1-A44E-4AAC-8998-ECF478D54D1F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0" tIns="47785" rIns="95570" bIns="4778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5570" tIns="47785" rIns="95570" bIns="4778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5570" tIns="47785" rIns="95570" bIns="47785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5570" tIns="47785" rIns="95570" bIns="47785" rtlCol="0" anchor="b"/>
          <a:lstStyle>
            <a:lvl1pPr algn="r">
              <a:defRPr sz="1300"/>
            </a:lvl1pPr>
          </a:lstStyle>
          <a:p>
            <a:fld id="{04FF6C9F-4497-4D43-A33A-F9F76ED283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062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F6C9F-4497-4D43-A33A-F9F76ED2837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97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F6C9F-4497-4D43-A33A-F9F76ED2837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558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F6C9F-4497-4D43-A33A-F9F76ED2837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020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F6C9F-4497-4D43-A33A-F9F76ED2837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801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F6C9F-4497-4D43-A33A-F9F76ED28376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578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7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2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1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5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5" indent="0">
              <a:buNone/>
              <a:defRPr sz="1800" b="1"/>
            </a:lvl2pPr>
            <a:lvl3pPr marL="816290" indent="0">
              <a:buNone/>
              <a:defRPr sz="1600" b="1"/>
            </a:lvl3pPr>
            <a:lvl4pPr marL="1224435" indent="0">
              <a:buNone/>
              <a:defRPr sz="1400" b="1"/>
            </a:lvl4pPr>
            <a:lvl5pPr marL="1632579" indent="0">
              <a:buNone/>
              <a:defRPr sz="1400" b="1"/>
            </a:lvl5pPr>
            <a:lvl6pPr marL="2040724" indent="0">
              <a:buNone/>
              <a:defRPr sz="1400" b="1"/>
            </a:lvl6pPr>
            <a:lvl7pPr marL="2448868" indent="0">
              <a:buNone/>
              <a:defRPr sz="1400" b="1"/>
            </a:lvl7pPr>
            <a:lvl8pPr marL="2857013" indent="0">
              <a:buNone/>
              <a:defRPr sz="1400" b="1"/>
            </a:lvl8pPr>
            <a:lvl9pPr marL="3265158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5" indent="0">
              <a:buNone/>
              <a:defRPr sz="1800" b="1"/>
            </a:lvl2pPr>
            <a:lvl3pPr marL="816290" indent="0">
              <a:buNone/>
              <a:defRPr sz="1600" b="1"/>
            </a:lvl3pPr>
            <a:lvl4pPr marL="1224435" indent="0">
              <a:buNone/>
              <a:defRPr sz="1400" b="1"/>
            </a:lvl4pPr>
            <a:lvl5pPr marL="1632579" indent="0">
              <a:buNone/>
              <a:defRPr sz="1400" b="1"/>
            </a:lvl5pPr>
            <a:lvl6pPr marL="2040724" indent="0">
              <a:buNone/>
              <a:defRPr sz="1400" b="1"/>
            </a:lvl6pPr>
            <a:lvl7pPr marL="2448868" indent="0">
              <a:buNone/>
              <a:defRPr sz="1400" b="1"/>
            </a:lvl7pPr>
            <a:lvl8pPr marL="2857013" indent="0">
              <a:buNone/>
              <a:defRPr sz="1400" b="1"/>
            </a:lvl8pPr>
            <a:lvl9pPr marL="3265158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45" indent="0">
              <a:buNone/>
              <a:defRPr sz="1100"/>
            </a:lvl2pPr>
            <a:lvl3pPr marL="816290" indent="0">
              <a:buNone/>
              <a:defRPr sz="900"/>
            </a:lvl3pPr>
            <a:lvl4pPr marL="1224435" indent="0">
              <a:buNone/>
              <a:defRPr sz="800"/>
            </a:lvl4pPr>
            <a:lvl5pPr marL="1632579" indent="0">
              <a:buNone/>
              <a:defRPr sz="800"/>
            </a:lvl5pPr>
            <a:lvl6pPr marL="2040724" indent="0">
              <a:buNone/>
              <a:defRPr sz="800"/>
            </a:lvl6pPr>
            <a:lvl7pPr marL="2448868" indent="0">
              <a:buNone/>
              <a:defRPr sz="800"/>
            </a:lvl7pPr>
            <a:lvl8pPr marL="2857013" indent="0">
              <a:buNone/>
              <a:defRPr sz="800"/>
            </a:lvl8pPr>
            <a:lvl9pPr marL="326515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0"/>
            </a:lvl1pPr>
            <a:lvl2pPr marL="408145" indent="0">
              <a:buNone/>
              <a:defRPr sz="2500"/>
            </a:lvl2pPr>
            <a:lvl3pPr marL="816290" indent="0">
              <a:buNone/>
              <a:defRPr sz="2100"/>
            </a:lvl3pPr>
            <a:lvl4pPr marL="1224435" indent="0">
              <a:buNone/>
              <a:defRPr sz="1800"/>
            </a:lvl4pPr>
            <a:lvl5pPr marL="1632579" indent="0">
              <a:buNone/>
              <a:defRPr sz="1800"/>
            </a:lvl5pPr>
            <a:lvl6pPr marL="2040724" indent="0">
              <a:buNone/>
              <a:defRPr sz="1800"/>
            </a:lvl6pPr>
            <a:lvl7pPr marL="2448868" indent="0">
              <a:buNone/>
              <a:defRPr sz="1800"/>
            </a:lvl7pPr>
            <a:lvl8pPr marL="2857013" indent="0">
              <a:buNone/>
              <a:defRPr sz="1800"/>
            </a:lvl8pPr>
            <a:lvl9pPr marL="3265158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45" indent="0">
              <a:buNone/>
              <a:defRPr sz="1100"/>
            </a:lvl2pPr>
            <a:lvl3pPr marL="816290" indent="0">
              <a:buNone/>
              <a:defRPr sz="900"/>
            </a:lvl3pPr>
            <a:lvl4pPr marL="1224435" indent="0">
              <a:buNone/>
              <a:defRPr sz="800"/>
            </a:lvl4pPr>
            <a:lvl5pPr marL="1632579" indent="0">
              <a:buNone/>
              <a:defRPr sz="800"/>
            </a:lvl5pPr>
            <a:lvl6pPr marL="2040724" indent="0">
              <a:buNone/>
              <a:defRPr sz="800"/>
            </a:lvl6pPr>
            <a:lvl7pPr marL="2448868" indent="0">
              <a:buNone/>
              <a:defRPr sz="800"/>
            </a:lvl7pPr>
            <a:lvl8pPr marL="2857013" indent="0">
              <a:buNone/>
              <a:defRPr sz="800"/>
            </a:lvl8pPr>
            <a:lvl9pPr marL="326515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81629" tIns="40814" rIns="81629" bIns="4081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81629" tIns="40814" rIns="81629" bIns="408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2"/>
            <a:ext cx="2133600" cy="273844"/>
          </a:xfrm>
          <a:prstGeom prst="rect">
            <a:avLst/>
          </a:prstGeom>
        </p:spPr>
        <p:txBody>
          <a:bodyPr vert="horz" lIns="81629" tIns="40814" rIns="81629" bIns="40814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2"/>
            <a:ext cx="2895600" cy="273844"/>
          </a:xfrm>
          <a:prstGeom prst="rect">
            <a:avLst/>
          </a:prstGeom>
        </p:spPr>
        <p:txBody>
          <a:bodyPr vert="horz" lIns="81629" tIns="40814" rIns="81629" bIns="40814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2"/>
            <a:ext cx="2133600" cy="273844"/>
          </a:xfrm>
          <a:prstGeom prst="rect">
            <a:avLst/>
          </a:prstGeom>
        </p:spPr>
        <p:txBody>
          <a:bodyPr vert="horz" lIns="81629" tIns="40814" rIns="81629" bIns="4081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6290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08" indent="-306108" algn="l" defTabSz="81629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35" indent="-255090" algn="l" defTabSz="816290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362" indent="-204072" algn="l" defTabSz="81629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507" indent="-204072" algn="l" defTabSz="81629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652" indent="-204072" algn="l" defTabSz="81629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796" indent="-204072" algn="l" defTabSz="81629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41" indent="-204072" algn="l" defTabSz="81629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086" indent="-204072" algn="l" defTabSz="81629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30" indent="-204072" algn="l" defTabSz="81629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5" algn="l" defTabSz="8162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0" algn="l" defTabSz="8162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35" algn="l" defTabSz="8162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79" algn="l" defTabSz="8162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24" algn="l" defTabSz="8162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68" algn="l" defTabSz="8162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13" algn="l" defTabSz="8162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58" algn="l" defTabSz="8162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 b="34901"/>
          <a:stretch>
            <a:fillRect/>
          </a:stretch>
        </p:blipFill>
        <p:spPr bwMode="auto">
          <a:xfrm>
            <a:off x="755576" y="123478"/>
            <a:ext cx="7704856" cy="3003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316642" y="3363838"/>
            <a:ext cx="2582724" cy="318500"/>
          </a:xfrm>
          <a:prstGeom prst="rect">
            <a:avLst/>
          </a:prstGeom>
          <a:noFill/>
        </p:spPr>
        <p:txBody>
          <a:bodyPr wrap="none" lIns="71579" tIns="35790" rIns="71579" bIns="35790" rtlCol="0">
            <a:spAutoFit/>
          </a:bodyPr>
          <a:lstStyle/>
          <a:p>
            <a:r>
              <a:rPr lang="ru-RU" b="1" i="1" dirty="0">
                <a:solidFill>
                  <a:srgbClr val="1C75BC"/>
                </a:solidFill>
                <a:latin typeface="Europe" panose="020BE200000000000000" pitchFamily="34" charset="0"/>
              </a:rPr>
              <a:t>Управление талантами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738" y="504440"/>
            <a:ext cx="3899238" cy="410833"/>
          </a:xfrm>
          <a:prstGeom prst="rect">
            <a:avLst/>
          </a:prstGeom>
          <a:noFill/>
        </p:spPr>
        <p:txBody>
          <a:bodyPr wrap="none" lIns="71579" tIns="35790" rIns="71579" bIns="35790" rtlCol="0">
            <a:spAutoFit/>
          </a:bodyPr>
          <a:lstStyle/>
          <a:p>
            <a:r>
              <a:rPr lang="ru-RU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Преимущества Системы </a:t>
            </a: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KPI</a:t>
            </a:r>
            <a:r>
              <a:rPr lang="ru-RU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4813" y="1617085"/>
            <a:ext cx="2222896" cy="395444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>
            <a:defPPr>
              <a:defRPr lang="ru-RU"/>
            </a:defPPr>
            <a:lvl1pPr algn="ctr"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ru-RU" sz="1050" dirty="0" smtClean="0"/>
              <a:t>Возможность</a:t>
            </a:r>
          </a:p>
          <a:p>
            <a:r>
              <a:rPr lang="ru-RU" sz="1050" dirty="0" smtClean="0"/>
              <a:t> </a:t>
            </a:r>
            <a:r>
              <a:rPr lang="ru-RU" sz="1050" dirty="0"/>
              <a:t>тиражирования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0448" y="1591472"/>
            <a:ext cx="1693300" cy="380056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pPr algn="ctr"/>
            <a:r>
              <a:rPr lang="ru-RU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Не требует финансовых затрат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029084" y="2302316"/>
            <a:ext cx="1224000" cy="1224000"/>
            <a:chOff x="1755247" y="1732793"/>
            <a:chExt cx="1714512" cy="1714512"/>
          </a:xfrm>
        </p:grpSpPr>
        <p:pic>
          <p:nvPicPr>
            <p:cNvPr id="12289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7663" y="2387417"/>
              <a:ext cx="482549" cy="434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2237" y="2328563"/>
              <a:ext cx="361987" cy="856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Выгнутая вверх стрелка 9"/>
            <p:cNvSpPr/>
            <p:nvPr/>
          </p:nvSpPr>
          <p:spPr>
            <a:xfrm>
              <a:off x="2337609" y="1910805"/>
              <a:ext cx="509640" cy="278505"/>
            </a:xfrm>
            <a:prstGeom prst="curvedDownArrow">
              <a:avLst/>
            </a:prstGeom>
            <a:solidFill>
              <a:srgbClr val="0C62B0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1755247" y="1732793"/>
              <a:ext cx="1714512" cy="1714512"/>
            </a:xfrm>
            <a:prstGeom prst="ellips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072917" y="1336324"/>
            <a:ext cx="1136334" cy="841720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pPr algn="ctr"/>
            <a:r>
              <a:rPr lang="ru-RU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Размер премии зависит от выполнения персональных </a:t>
            </a: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KPI</a:t>
            </a:r>
            <a:endParaRPr lang="ru-RU" sz="1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74058" y="1591471"/>
            <a:ext cx="1693300" cy="380056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pPr algn="ctr"/>
            <a:r>
              <a:rPr lang="ru-RU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Четкое представление зоны ответственности</a:t>
            </a:r>
            <a:endParaRPr lang="en-US" sz="1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908708" y="2301695"/>
            <a:ext cx="1224780" cy="1224622"/>
            <a:chOff x="2908708" y="2301695"/>
            <a:chExt cx="1224780" cy="1224622"/>
          </a:xfrm>
        </p:grpSpPr>
        <p:sp>
          <p:nvSpPr>
            <p:cNvPr id="27" name="Овал 26"/>
            <p:cNvSpPr/>
            <p:nvPr/>
          </p:nvSpPr>
          <p:spPr>
            <a:xfrm>
              <a:off x="2908708" y="2301695"/>
              <a:ext cx="1224000" cy="1224000"/>
            </a:xfrm>
            <a:prstGeom prst="ellipse">
              <a:avLst/>
            </a:prstGeom>
            <a:solidFill>
              <a:srgbClr val="C00000">
                <a:alpha val="85000"/>
              </a:srgbClr>
            </a:solidFill>
            <a:ln w="28575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579" tIns="35790" rIns="71579" bIns="35790" rtlCol="0" anchor="ctr"/>
            <a:lstStyle/>
            <a:p>
              <a:pPr algn="ctr"/>
              <a:endParaRPr lang="ru-RU"/>
            </a:p>
          </p:txBody>
        </p:sp>
        <p:sp>
          <p:nvSpPr>
            <p:cNvPr id="22" name="Пирог 21"/>
            <p:cNvSpPr/>
            <p:nvPr/>
          </p:nvSpPr>
          <p:spPr>
            <a:xfrm>
              <a:off x="2909488" y="2302317"/>
              <a:ext cx="1224000" cy="1224000"/>
            </a:xfrm>
            <a:prstGeom prst="pie">
              <a:avLst>
                <a:gd name="adj1" fmla="val 1909166"/>
                <a:gd name="adj2" fmla="val 16149255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579" tIns="35790" rIns="71579" bIns="35790"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9" name="Picture 6" descr="Картинки по запросу человек  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21283" y="2571750"/>
              <a:ext cx="374653" cy="298227"/>
            </a:xfrm>
            <a:prstGeom prst="rect">
              <a:avLst/>
            </a:prstGeom>
            <a:noFill/>
          </p:spPr>
        </p:pic>
        <p:pic>
          <p:nvPicPr>
            <p:cNvPr id="30" name="Picture 2" descr="Картинки по запросу человек иконка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153739" y="2506740"/>
              <a:ext cx="256862" cy="204464"/>
            </a:xfrm>
            <a:prstGeom prst="rect">
              <a:avLst/>
            </a:prstGeom>
            <a:noFill/>
          </p:spPr>
        </p:pic>
        <p:pic>
          <p:nvPicPr>
            <p:cNvPr id="33" name="Picture 2" descr="Картинки по запросу человек иконка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457882" y="3159374"/>
              <a:ext cx="256862" cy="204464"/>
            </a:xfrm>
            <a:prstGeom prst="rect">
              <a:avLst/>
            </a:prstGeom>
            <a:noFill/>
          </p:spPr>
        </p:pic>
        <p:pic>
          <p:nvPicPr>
            <p:cNvPr id="34" name="Picture 2" descr="Картинки по запросу человек иконка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066672" y="2897150"/>
              <a:ext cx="256862" cy="204464"/>
            </a:xfrm>
            <a:prstGeom prst="rect">
              <a:avLst/>
            </a:prstGeom>
            <a:noFill/>
          </p:spPr>
        </p:pic>
      </p:grpSp>
      <p:grpSp>
        <p:nvGrpSpPr>
          <p:cNvPr id="26" name="Группа 25"/>
          <p:cNvGrpSpPr/>
          <p:nvPr/>
        </p:nvGrpSpPr>
        <p:grpSpPr>
          <a:xfrm>
            <a:off x="4841889" y="2301695"/>
            <a:ext cx="1224000" cy="1224000"/>
            <a:chOff x="5641572" y="3425365"/>
            <a:chExt cx="1714512" cy="1714512"/>
          </a:xfrm>
        </p:grpSpPr>
        <p:sp>
          <p:nvSpPr>
            <p:cNvPr id="35" name="Овал 34"/>
            <p:cNvSpPr/>
            <p:nvPr/>
          </p:nvSpPr>
          <p:spPr>
            <a:xfrm>
              <a:off x="5641572" y="3425365"/>
              <a:ext cx="1714512" cy="1714512"/>
            </a:xfrm>
            <a:prstGeom prst="ellips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5868828" y="3652621"/>
              <a:ext cx="1260000" cy="1260000"/>
              <a:chOff x="5922828" y="3598249"/>
              <a:chExt cx="1260000" cy="1260000"/>
            </a:xfrm>
          </p:grpSpPr>
          <p:sp>
            <p:nvSpPr>
              <p:cNvPr id="46" name="Овал 45"/>
              <p:cNvSpPr/>
              <p:nvPr/>
            </p:nvSpPr>
            <p:spPr>
              <a:xfrm>
                <a:off x="5922828" y="3598249"/>
                <a:ext cx="1260000" cy="1260000"/>
              </a:xfrm>
              <a:prstGeom prst="ellipse">
                <a:avLst/>
              </a:prstGeom>
              <a:solidFill>
                <a:srgbClr val="00B0F0">
                  <a:alpha val="18000"/>
                </a:srgb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4" name="Группа 23"/>
              <p:cNvGrpSpPr/>
              <p:nvPr/>
            </p:nvGrpSpPr>
            <p:grpSpPr>
              <a:xfrm>
                <a:off x="6242279" y="3905103"/>
                <a:ext cx="670592" cy="606921"/>
                <a:chOff x="6223790" y="4055586"/>
                <a:chExt cx="556711" cy="490962"/>
              </a:xfrm>
            </p:grpSpPr>
            <p:grpSp>
              <p:nvGrpSpPr>
                <p:cNvPr id="39" name="Группа 38"/>
                <p:cNvGrpSpPr/>
                <p:nvPr/>
              </p:nvGrpSpPr>
              <p:grpSpPr>
                <a:xfrm>
                  <a:off x="6223790" y="4201641"/>
                  <a:ext cx="469923" cy="344907"/>
                  <a:chOff x="917541" y="2611442"/>
                  <a:chExt cx="164472" cy="151577"/>
                </a:xfrm>
              </p:grpSpPr>
              <p:sp>
                <p:nvSpPr>
                  <p:cNvPr id="40" name="Скругленный прямоугольник 39"/>
                  <p:cNvSpPr/>
                  <p:nvPr/>
                </p:nvSpPr>
                <p:spPr>
                  <a:xfrm flipV="1">
                    <a:off x="917544" y="2611442"/>
                    <a:ext cx="164469" cy="58444"/>
                  </a:xfrm>
                  <a:prstGeom prst="roundRect">
                    <a:avLst/>
                  </a:prstGeom>
                  <a:solidFill>
                    <a:srgbClr val="FFC000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1" name="Скругленный прямоугольник 40"/>
                  <p:cNvSpPr/>
                  <p:nvPr/>
                </p:nvSpPr>
                <p:spPr>
                  <a:xfrm flipV="1">
                    <a:off x="917542" y="2657769"/>
                    <a:ext cx="164469" cy="58444"/>
                  </a:xfrm>
                  <a:prstGeom prst="roundRect">
                    <a:avLst/>
                  </a:prstGeom>
                  <a:solidFill>
                    <a:srgbClr val="FFC000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2" name="Скругленный прямоугольник 41"/>
                  <p:cNvSpPr/>
                  <p:nvPr/>
                </p:nvSpPr>
                <p:spPr>
                  <a:xfrm flipV="1">
                    <a:off x="917541" y="2704575"/>
                    <a:ext cx="164469" cy="58444"/>
                  </a:xfrm>
                  <a:prstGeom prst="roundRect">
                    <a:avLst/>
                  </a:prstGeom>
                  <a:solidFill>
                    <a:srgbClr val="FFC000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pic>
              <p:nvPicPr>
                <p:cNvPr id="12295" name="Picture 7" descr="Картинки по запросу замок 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rightnessContrast bright="-52000" contrast="4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98826" y="4055586"/>
                  <a:ext cx="281675" cy="2816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297" name="Picture 9" descr="Картинки по запросу рубль иконка 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36627" y="4268134"/>
                  <a:ext cx="204385" cy="2447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2" name="Группа 1"/>
          <p:cNvGrpSpPr/>
          <p:nvPr/>
        </p:nvGrpSpPr>
        <p:grpSpPr>
          <a:xfrm>
            <a:off x="6744261" y="2302316"/>
            <a:ext cx="1224000" cy="1224000"/>
            <a:chOff x="6744261" y="2302317"/>
            <a:chExt cx="1466091" cy="1167021"/>
          </a:xfrm>
        </p:grpSpPr>
        <p:sp>
          <p:nvSpPr>
            <p:cNvPr id="31" name="Овал 30"/>
            <p:cNvSpPr/>
            <p:nvPr/>
          </p:nvSpPr>
          <p:spPr>
            <a:xfrm>
              <a:off x="6744261" y="2302317"/>
              <a:ext cx="1466091" cy="1167021"/>
            </a:xfrm>
            <a:prstGeom prst="ellips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579" tIns="35790" rIns="71579" bIns="35790"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6938589" y="2457004"/>
              <a:ext cx="1077435" cy="857647"/>
            </a:xfrm>
            <a:prstGeom prst="ellipse">
              <a:avLst/>
            </a:prstGeom>
            <a:solidFill>
              <a:srgbClr val="129FDE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579" tIns="35790" rIns="71579" bIns="35790" rtlCol="0" anchor="ctr"/>
            <a:lstStyle/>
            <a:p>
              <a:pPr algn="ctr"/>
              <a:r>
                <a:rPr lang="ru-RU" dirty="0"/>
                <a:t>100%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681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Fs02-brt\офис управления проектами\Кадры\КРВ\КВР слайды\крв 4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5"/>
          <a:stretch/>
        </p:blipFill>
        <p:spPr bwMode="auto">
          <a:xfrm>
            <a:off x="827584" y="39836"/>
            <a:ext cx="6876256" cy="498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C123B44-C3F7-446F-BA60-EE2509008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3062" y="1131590"/>
            <a:ext cx="230400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3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belomestnoviv\Desktop\Беломестнов И.В\Учебный центр\Конкурс минтруд\Презентация\Слайды Волков\KPI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29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25" y="411510"/>
            <a:ext cx="8373299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4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" y="170054"/>
            <a:ext cx="8964487" cy="4777960"/>
            <a:chOff x="1" y="249833"/>
            <a:chExt cx="10693399" cy="6015124"/>
          </a:xfrm>
        </p:grpSpPr>
        <p:grpSp>
          <p:nvGrpSpPr>
            <p:cNvPr id="3" name="Группа 3"/>
            <p:cNvGrpSpPr/>
            <p:nvPr/>
          </p:nvGrpSpPr>
          <p:grpSpPr>
            <a:xfrm>
              <a:off x="1" y="249833"/>
              <a:ext cx="10693399" cy="6015124"/>
              <a:chOff x="1" y="0"/>
              <a:chExt cx="10693399" cy="6015124"/>
            </a:xfrm>
          </p:grpSpPr>
          <p:pic>
            <p:nvPicPr>
              <p:cNvPr id="12290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0"/>
                <a:ext cx="10693399" cy="60151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293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2485" y="323601"/>
                <a:ext cx="864096" cy="5111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1661" y="837390"/>
                <a:ext cx="576064" cy="3407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291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8509" y="454014"/>
                <a:ext cx="648072" cy="2367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292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0540" y="999986"/>
                <a:ext cx="395026" cy="144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A213A63F-85AC-419F-BFD1-53D9DEB56A0C}"/>
                </a:ext>
              </a:extLst>
            </p:cNvPr>
            <p:cNvSpPr txBox="1"/>
            <p:nvPr/>
          </p:nvSpPr>
          <p:spPr>
            <a:xfrm>
              <a:off x="4083560" y="1656060"/>
              <a:ext cx="1085237" cy="4295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3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в 1,8 раз</a:t>
              </a:r>
              <a:endParaRPr lang="ru-RU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07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9" t="17800" r="24161" b="8025"/>
          <a:stretch/>
        </p:blipFill>
        <p:spPr bwMode="auto">
          <a:xfrm>
            <a:off x="1500166" y="928676"/>
            <a:ext cx="6072230" cy="391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738" y="504440"/>
            <a:ext cx="3021626" cy="380056"/>
          </a:xfrm>
          <a:prstGeom prst="rect">
            <a:avLst/>
          </a:prstGeom>
          <a:noFill/>
        </p:spPr>
        <p:txBody>
          <a:bodyPr wrap="none" lIns="71579" tIns="35790" rIns="71579" bIns="35790" rtlCol="0">
            <a:spAutoFit/>
          </a:bodyPr>
          <a:lstStyle/>
          <a:p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Бюджетная дисциплина</a:t>
            </a:r>
            <a:endParaRPr lang="ru-RU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4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67"/>
            <a:ext cx="9144000" cy="514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5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Fs02-brt\офис управления проектами\Кадры\КРВ\КВР слайды\крв 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25" t="16171" r="-17725"/>
          <a:stretch/>
        </p:blipFill>
        <p:spPr bwMode="auto">
          <a:xfrm>
            <a:off x="0" y="831726"/>
            <a:ext cx="9144000" cy="431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738" y="504440"/>
            <a:ext cx="5239349" cy="410833"/>
          </a:xfrm>
          <a:prstGeom prst="rect">
            <a:avLst/>
          </a:prstGeom>
          <a:noFill/>
        </p:spPr>
        <p:txBody>
          <a:bodyPr wrap="none" lIns="71579" tIns="35790" rIns="71579" bIns="35790" rtlCol="0">
            <a:spAutoFit/>
          </a:bodyPr>
          <a:lstStyle/>
          <a:p>
            <a:r>
              <a:rPr lang="ru-RU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Организация спортивных тренировок</a:t>
            </a:r>
            <a:endParaRPr lang="ru-RU" sz="2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72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elomestnoviv\Downloads\ИТОГИ 2016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702"/>
            <a:ext cx="9171915" cy="515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6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Fs02-brt\офис управления проектами\Кадры\КРВ\КВР слайды\крв 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25" t="15278" r="-17725"/>
          <a:stretch/>
        </p:blipFill>
        <p:spPr bwMode="auto">
          <a:xfrm>
            <a:off x="-108520" y="785800"/>
            <a:ext cx="9144000" cy="43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\\Fs02-brt\офис управления проектами\Кадры\КРВ\КВР слайды\крв 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" t="5000" r="53825" b="81852"/>
          <a:stretch/>
        </p:blipFill>
        <p:spPr bwMode="auto">
          <a:xfrm>
            <a:off x="323528" y="123478"/>
            <a:ext cx="2786082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67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elomestnoviv\Downloads\WhatsApp Image 2016-12-02 at 13.31.1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9582"/>
            <a:ext cx="7260298" cy="408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738" y="411510"/>
            <a:ext cx="4184893" cy="410833"/>
          </a:xfrm>
          <a:prstGeom prst="rect">
            <a:avLst/>
          </a:prstGeom>
          <a:noFill/>
        </p:spPr>
        <p:txBody>
          <a:bodyPr wrap="none" lIns="71579" tIns="35790" rIns="71579" bIns="35790" rtlCol="0">
            <a:spAutoFit/>
          </a:bodyPr>
          <a:lstStyle/>
          <a:p>
            <a:r>
              <a:rPr lang="ru-RU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Подход к развитию персонала</a:t>
            </a:r>
            <a:endParaRPr lang="ru-RU" sz="2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57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\\Fs02-brt\офис управления проектами\Кадры\КРВ\КВР слайды\крв 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1"/>
          <a:stretch/>
        </p:blipFill>
        <p:spPr bwMode="auto">
          <a:xfrm>
            <a:off x="827584" y="809625"/>
            <a:ext cx="7740352" cy="433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7494"/>
            <a:ext cx="22764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96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belomestnoviv\Downloads\Исправления-4-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522"/>
            <a:ext cx="9178706" cy="516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79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elomestnoviv\Downloads\Исправления-4-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52" y="0"/>
            <a:ext cx="9169152" cy="515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83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0" r="1000"/>
          <a:stretch/>
        </p:blipFill>
        <p:spPr bwMode="auto">
          <a:xfrm>
            <a:off x="682849" y="411510"/>
            <a:ext cx="7731300" cy="4109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79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-36512" y="843558"/>
            <a:ext cx="9142643" cy="4302103"/>
            <a:chOff x="-42698" y="1239301"/>
            <a:chExt cx="10691813" cy="6320374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42698" y="1239301"/>
              <a:ext cx="10691813" cy="6320374"/>
              <a:chOff x="-42698" y="1239301"/>
              <a:chExt cx="10691813" cy="6320374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394"/>
              <a:stretch/>
            </p:blipFill>
            <p:spPr bwMode="auto">
              <a:xfrm>
                <a:off x="-42698" y="1239301"/>
                <a:ext cx="10691813" cy="6320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A213A63F-85AC-419F-BFD1-53D9DEB56A0C}"/>
                  </a:ext>
                </a:extLst>
              </p:cNvPr>
              <p:cNvSpPr txBox="1"/>
              <p:nvPr/>
            </p:nvSpPr>
            <p:spPr>
              <a:xfrm>
                <a:off x="3921955" y="4881132"/>
                <a:ext cx="1368152" cy="4973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42 </a:t>
                </a:r>
                <a:r>
                  <a:rPr lang="ru-RU" sz="11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человека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F699297C-22E8-40A7-A3F3-E80FCFEC545F}"/>
                  </a:ext>
                </a:extLst>
              </p:cNvPr>
              <p:cNvSpPr txBox="1"/>
              <p:nvPr/>
            </p:nvSpPr>
            <p:spPr>
              <a:xfrm>
                <a:off x="1846324" y="4881132"/>
                <a:ext cx="1368152" cy="4973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67 </a:t>
                </a:r>
                <a:r>
                  <a:rPr lang="ru-RU" sz="11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человек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184327" y="4855150"/>
                <a:ext cx="751838" cy="4973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62%</a:t>
                </a:r>
                <a:endParaRPr lang="ru-RU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2421787" y="6298530"/>
              <a:ext cx="5224257" cy="633032"/>
              <a:chOff x="2421787" y="6298530"/>
              <a:chExt cx="5224257" cy="633032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421787" y="6298530"/>
                <a:ext cx="965806" cy="633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2013</a:t>
                </a:r>
                <a:endParaRPr lang="ru-RU" sz="14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594006" y="6298530"/>
                <a:ext cx="1052038" cy="633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22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2016 </a:t>
                </a:r>
                <a:endParaRPr lang="ru-RU" sz="14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3573280" y="6560140"/>
                <a:ext cx="2808312" cy="0"/>
              </a:xfrm>
              <a:prstGeom prst="line">
                <a:avLst/>
              </a:prstGeom>
              <a:ln w="28575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0" name="Равнобедренный треугольник 19"/>
              <p:cNvSpPr/>
              <p:nvPr/>
            </p:nvSpPr>
            <p:spPr>
              <a:xfrm rot="5400000">
                <a:off x="6381592" y="6488140"/>
                <a:ext cx="144000" cy="144000"/>
              </a:xfrm>
              <a:prstGeom prst="triangle">
                <a:avLst>
                  <a:gd name="adj" fmla="val 53703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192" y="1017246"/>
            <a:ext cx="4017495" cy="185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22738" y="504440"/>
            <a:ext cx="981324" cy="410833"/>
          </a:xfrm>
          <a:prstGeom prst="rect">
            <a:avLst/>
          </a:prstGeom>
          <a:noFill/>
        </p:spPr>
        <p:txBody>
          <a:bodyPr wrap="none" lIns="71579" tIns="35790" rIns="71579" bIns="35790" rtlCol="0">
            <a:spAutoFit/>
          </a:bodyPr>
          <a:lstStyle/>
          <a:p>
            <a:r>
              <a:rPr lang="ru-RU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Кадры</a:t>
            </a:r>
            <a:endParaRPr lang="ru-RU" sz="2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87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Fs02-brt\офис управления проектами\Кадры\КРВ\КВР слайды\крв 15.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9" t="39140" r="13916" b="38399"/>
          <a:stretch/>
        </p:blipFill>
        <p:spPr bwMode="auto">
          <a:xfrm>
            <a:off x="428596" y="1785932"/>
            <a:ext cx="8442768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738" y="535510"/>
            <a:ext cx="6546437" cy="380056"/>
          </a:xfrm>
          <a:prstGeom prst="rect">
            <a:avLst/>
          </a:prstGeom>
          <a:noFill/>
        </p:spPr>
        <p:txBody>
          <a:bodyPr wrap="none" lIns="71579" tIns="35790" rIns="71579" bIns="35790" rtlCol="0">
            <a:spAutoFit/>
          </a:bodyPr>
          <a:lstStyle/>
          <a:p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Сотрудники с 2-мя и более высшими образованиями</a:t>
            </a:r>
            <a:endParaRPr lang="ru-RU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20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3214678" y="2857501"/>
            <a:ext cx="4680000" cy="720000"/>
          </a:xfrm>
          <a:prstGeom prst="rect">
            <a:avLst/>
          </a:prstGeom>
          <a:solidFill>
            <a:srgbClr val="1C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24969" y="2028376"/>
            <a:ext cx="4561741" cy="720000"/>
          </a:xfrm>
          <a:prstGeom prst="rect">
            <a:avLst/>
          </a:prstGeom>
          <a:solidFill>
            <a:srgbClr val="1C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2738" y="504440"/>
            <a:ext cx="8019148" cy="410833"/>
          </a:xfrm>
          <a:prstGeom prst="rect">
            <a:avLst/>
          </a:prstGeom>
          <a:noFill/>
        </p:spPr>
        <p:txBody>
          <a:bodyPr wrap="none" lIns="71579" tIns="35790" rIns="71579" bIns="35790" rtlCol="0">
            <a:spAutoFit/>
          </a:bodyPr>
          <a:lstStyle/>
          <a:p>
            <a:r>
              <a:rPr lang="ru-RU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Динамика количества сотрудников, занимающихся спортом</a:t>
            </a:r>
            <a:endParaRPr lang="ru-RU" sz="2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8852" y="2089654"/>
            <a:ext cx="13849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2017</a:t>
            </a:r>
            <a:endParaRPr lang="ru-RU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14678" y="2857501"/>
            <a:ext cx="704815" cy="720000"/>
          </a:xfrm>
          <a:prstGeom prst="rect">
            <a:avLst/>
          </a:prstGeom>
          <a:solidFill>
            <a:srgbClr val="40A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01024" y="2967341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69</a:t>
            </a:r>
            <a:endParaRPr lang="ru-RU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8010591" y="2066951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67</a:t>
            </a:r>
            <a:endParaRPr lang="ru-RU" sz="28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4000496" y="3218482"/>
            <a:ext cx="1298387" cy="13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64088" y="2931790"/>
            <a:ext cx="2422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 2.5 раза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73084" y="2923885"/>
            <a:ext cx="14415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2013</a:t>
            </a:r>
            <a:endParaRPr lang="ru-RU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Picture 2" descr="\\Fs02-brt\офис управления проектами\Кадры\КРВ\КВР слайды\крв 15.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9" t="39140" r="73610" b="38399"/>
          <a:stretch/>
        </p:blipFill>
        <p:spPr bwMode="auto">
          <a:xfrm>
            <a:off x="323528" y="1939638"/>
            <a:ext cx="1528282" cy="20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214678" y="2028376"/>
            <a:ext cx="1947580" cy="720000"/>
          </a:xfrm>
          <a:prstGeom prst="rect">
            <a:avLst/>
          </a:prstGeom>
          <a:solidFill>
            <a:srgbClr val="40A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319478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\\Fs02-brt\офис управления проектами\Кадры\КРВ\КВР слайды\крв 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25" t="15784" r="-17725" b="22243"/>
          <a:stretch/>
        </p:blipFill>
        <p:spPr bwMode="auto">
          <a:xfrm>
            <a:off x="-785850" y="785800"/>
            <a:ext cx="11476074" cy="400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2738" y="504440"/>
            <a:ext cx="5971472" cy="410833"/>
          </a:xfrm>
          <a:prstGeom prst="rect">
            <a:avLst/>
          </a:prstGeom>
          <a:noFill/>
        </p:spPr>
        <p:txBody>
          <a:bodyPr wrap="none" lIns="71579" tIns="35790" rIns="71579" bIns="35790" rtlCol="0">
            <a:spAutoFit/>
          </a:bodyPr>
          <a:lstStyle/>
          <a:p>
            <a:r>
              <a:rPr lang="ru-RU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Динамика количества курящих сотрудников</a:t>
            </a:r>
            <a:endParaRPr lang="ru-RU" sz="2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98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1" t="24988" r="20300" b="26420"/>
          <a:stretch/>
        </p:blipFill>
        <p:spPr bwMode="auto">
          <a:xfrm>
            <a:off x="1285852" y="1357304"/>
            <a:ext cx="6772323" cy="300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2738" y="504440"/>
            <a:ext cx="6876079" cy="410833"/>
          </a:xfrm>
          <a:prstGeom prst="rect">
            <a:avLst/>
          </a:prstGeom>
          <a:noFill/>
        </p:spPr>
        <p:txBody>
          <a:bodyPr wrap="none" lIns="71579" tIns="35790" rIns="71579" bIns="35790" rtlCol="0">
            <a:spAutoFit/>
          </a:bodyPr>
          <a:lstStyle/>
          <a:p>
            <a:r>
              <a:rPr lang="ru-RU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Задолженность по отпускным дням по Управлению</a:t>
            </a:r>
            <a:endParaRPr lang="ru-RU" sz="2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43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1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99" cy="514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0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83</Words>
  <Application>Microsoft Office PowerPoint</Application>
  <PresentationFormat>Экран (16:9)</PresentationFormat>
  <Paragraphs>34</Paragraphs>
  <Slides>23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Беломестнов И.В.</dc:creator>
  <cp:lastModifiedBy>Беломестнов И.В.</cp:lastModifiedBy>
  <cp:revision>100</cp:revision>
  <cp:lastPrinted>2017-12-14T01:04:26Z</cp:lastPrinted>
  <dcterms:created xsi:type="dcterms:W3CDTF">2017-10-19T08:48:41Z</dcterms:created>
  <dcterms:modified xsi:type="dcterms:W3CDTF">2017-12-14T10:20:39Z</dcterms:modified>
</cp:coreProperties>
</file>